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3460750" cx="4610100"/>
  <p:notesSz cx="4610100" cy="3460750"/>
  <p:embeddedFontLst>
    <p:embeddedFont>
      <p:font typeface="Tahom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48">
          <p15:clr>
            <a:srgbClr val="A4A3A4"/>
          </p15:clr>
        </p15:guide>
        <p15:guide id="2" pos="2168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pLAdlcv5WVfBkSmwK1+/S+SVe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D3A0E4-DA85-4B7F-A9F5-383879E22AC0}">
  <a:tblStyle styleId="{F2D3A0E4-DA85-4B7F-A9F5-383879E22AC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48" orient="horz"/>
        <p:guide pos="21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Tahoma-regular.fntdata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font" Target="fonts/Tahom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1997075" cy="173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2611438" y="0"/>
            <a:ext cx="1997075" cy="173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7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d8c1f1ef0_1_7:notes"/>
          <p:cNvSpPr txBox="1"/>
          <p:nvPr>
            <p:ph idx="1" type="body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bd8c1f1ef0_1_7:notes"/>
          <p:cNvSpPr/>
          <p:nvPr>
            <p:ph idx="2" type="sldImg"/>
          </p:nvPr>
        </p:nvSpPr>
        <p:spPr>
          <a:xfrm>
            <a:off x="1527175" y="433388"/>
            <a:ext cx="1555800" cy="116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 txBox="1"/>
          <p:nvPr>
            <p:ph idx="12" type="sldNum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 txBox="1"/>
          <p:nvPr>
            <p:ph idx="12" type="sldNum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527175" y="433388"/>
            <a:ext cx="1555750" cy="1166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/>
          <p:nvPr>
            <p:ph type="title"/>
          </p:nvPr>
        </p:nvSpPr>
        <p:spPr>
          <a:xfrm>
            <a:off x="889127" y="861414"/>
            <a:ext cx="2831845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" type="body"/>
          </p:nvPr>
        </p:nvSpPr>
        <p:spPr>
          <a:xfrm>
            <a:off x="125844" y="1294662"/>
            <a:ext cx="4358411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99669" y="3321949"/>
            <a:ext cx="1337310" cy="13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2" type="sldNum"/>
          </p:nvPr>
        </p:nvSpPr>
        <p:spPr>
          <a:xfrm>
            <a:off x="4367174" y="3321949"/>
            <a:ext cx="186054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/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" type="subTitle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99669" y="3321949"/>
            <a:ext cx="1337310" cy="13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4367174" y="3321949"/>
            <a:ext cx="186054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889127" y="861414"/>
            <a:ext cx="2831845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2" type="body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99669" y="3321949"/>
            <a:ext cx="1337310" cy="13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2" type="sldNum"/>
          </p:nvPr>
        </p:nvSpPr>
        <p:spPr>
          <a:xfrm>
            <a:off x="4367174" y="3321949"/>
            <a:ext cx="186054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/>
          <p:nvPr>
            <p:ph type="title"/>
          </p:nvPr>
        </p:nvSpPr>
        <p:spPr>
          <a:xfrm>
            <a:off x="889127" y="861414"/>
            <a:ext cx="2831845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1" type="ftr"/>
          </p:nvPr>
        </p:nvSpPr>
        <p:spPr>
          <a:xfrm>
            <a:off x="99669" y="3321949"/>
            <a:ext cx="1337310" cy="13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4367174" y="3321949"/>
            <a:ext cx="186054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idx="11" type="ftr"/>
          </p:nvPr>
        </p:nvSpPr>
        <p:spPr>
          <a:xfrm>
            <a:off x="99669" y="3321949"/>
            <a:ext cx="1337310" cy="13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4367174" y="3321949"/>
            <a:ext cx="186054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r">
              <a:lnSpc>
                <a:spcPct val="100000"/>
              </a:lnSpc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0"/>
            <a:ext cx="4608195" cy="350520"/>
          </a:xfrm>
          <a:custGeom>
            <a:rect b="b" l="l" r="r" t="t"/>
            <a:pathLst>
              <a:path extrusionOk="0" h="350520" w="4608195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9"/>
          <p:cNvSpPr txBox="1"/>
          <p:nvPr>
            <p:ph type="title"/>
          </p:nvPr>
        </p:nvSpPr>
        <p:spPr>
          <a:xfrm>
            <a:off x="889127" y="861414"/>
            <a:ext cx="2831845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9"/>
          <p:cNvSpPr txBox="1"/>
          <p:nvPr>
            <p:ph idx="1" type="body"/>
          </p:nvPr>
        </p:nvSpPr>
        <p:spPr>
          <a:xfrm>
            <a:off x="125844" y="1294662"/>
            <a:ext cx="4358411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99669" y="3321949"/>
            <a:ext cx="1337310" cy="13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9"/>
          <p:cNvSpPr txBox="1"/>
          <p:nvPr>
            <p:ph idx="12" type="sldNum"/>
          </p:nvPr>
        </p:nvSpPr>
        <p:spPr>
          <a:xfrm>
            <a:off x="3255963" y="3208338"/>
            <a:ext cx="1036637" cy="1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slide" Target="/ppt/slides/slide1.xml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.xml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.xml"/><Relationship Id="rId4" Type="http://schemas.openxmlformats.org/officeDocument/2006/relationships/image" Target="../media/image8.jpg"/><Relationship Id="rId5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.xm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/>
          <p:nvPr/>
        </p:nvSpPr>
        <p:spPr>
          <a:xfrm>
            <a:off x="138544" y="1422654"/>
            <a:ext cx="101599" cy="10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4520310" y="889617"/>
            <a:ext cx="0" cy="12700"/>
          </a:xfrm>
          <a:custGeom>
            <a:rect b="b" l="l" r="r" t="t"/>
            <a:pathLst>
              <a:path extrusionOk="0" h="12700" w="120000">
                <a:moveTo>
                  <a:pt x="0" y="1270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AFAF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4520310" y="876917"/>
            <a:ext cx="0" cy="12700"/>
          </a:xfrm>
          <a:custGeom>
            <a:rect b="b" l="l" r="r" t="t"/>
            <a:pathLst>
              <a:path extrusionOk="0" h="12700" w="120000">
                <a:moveTo>
                  <a:pt x="0" y="1270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4520310" y="864217"/>
            <a:ext cx="0" cy="12700"/>
          </a:xfrm>
          <a:custGeom>
            <a:rect b="b" l="l" r="r" t="t"/>
            <a:pathLst>
              <a:path extrusionOk="0" h="12700" w="120000">
                <a:moveTo>
                  <a:pt x="0" y="1270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28955" y="1683385"/>
            <a:ext cx="3441700" cy="1427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Scrapers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Team Members: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Guankun Li : guankun@uchicago.edu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Jiazheng Li : jiazheng123@uchicago.edu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Tianyue Cong : tianyuec@uchicago.edu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Weiwu Yan : weiwuyan@uchicago.edu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GitHub: https://github.com/macs30122-winter24/final-project-scrapers.git</a:t>
            </a:r>
            <a:endParaRPr/>
          </a:p>
        </p:txBody>
      </p:sp>
      <p:sp>
        <p:nvSpPr>
          <p:cNvPr id="53" name="Google Shape;53;p1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57" name="Google Shape;57;p1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sp>
        <p:nvSpPr>
          <p:cNvPr id="58" name="Google Shape;58;p1"/>
          <p:cNvSpPr txBox="1"/>
          <p:nvPr>
            <p:ph idx="12" type="sldNum"/>
          </p:nvPr>
        </p:nvSpPr>
        <p:spPr>
          <a:xfrm>
            <a:off x="4367174" y="332194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9" name="Google Shape;59;p1"/>
          <p:cNvSpPr txBox="1"/>
          <p:nvPr>
            <p:ph type="title"/>
          </p:nvPr>
        </p:nvSpPr>
        <p:spPr>
          <a:xfrm>
            <a:off x="889127" y="861414"/>
            <a:ext cx="2831845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"/>
          <p:cNvSpPr/>
          <p:nvPr/>
        </p:nvSpPr>
        <p:spPr>
          <a:xfrm>
            <a:off x="87743" y="813663"/>
            <a:ext cx="4432935" cy="82550"/>
          </a:xfrm>
          <a:custGeom>
            <a:rect b="b" l="l" r="r" t="t"/>
            <a:pathLst>
              <a:path extrusionOk="0" h="82550" w="4432935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138544" y="1422654"/>
            <a:ext cx="101599" cy="10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189344" y="1409953"/>
            <a:ext cx="4381715" cy="114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4520310" y="864222"/>
            <a:ext cx="50749" cy="5584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87743" y="858079"/>
            <a:ext cx="4432935" cy="615950"/>
          </a:xfrm>
          <a:custGeom>
            <a:rect b="b" l="l" r="r" t="t"/>
            <a:pathLst>
              <a:path extrusionOk="0" h="615950" w="4432935">
                <a:moveTo>
                  <a:pt x="4432566" y="0"/>
                </a:moveTo>
                <a:lnTo>
                  <a:pt x="0" y="0"/>
                </a:lnTo>
                <a:lnTo>
                  <a:pt x="0" y="564574"/>
                </a:lnTo>
                <a:lnTo>
                  <a:pt x="4008" y="584298"/>
                </a:lnTo>
                <a:lnTo>
                  <a:pt x="14922" y="600451"/>
                </a:lnTo>
                <a:lnTo>
                  <a:pt x="31075" y="611365"/>
                </a:lnTo>
                <a:lnTo>
                  <a:pt x="50800" y="615374"/>
                </a:lnTo>
                <a:lnTo>
                  <a:pt x="4381765" y="615374"/>
                </a:lnTo>
                <a:lnTo>
                  <a:pt x="4401490" y="611365"/>
                </a:lnTo>
                <a:lnTo>
                  <a:pt x="4417643" y="600451"/>
                </a:lnTo>
                <a:lnTo>
                  <a:pt x="4428558" y="584298"/>
                </a:lnTo>
                <a:lnTo>
                  <a:pt x="4432566" y="564574"/>
                </a:lnTo>
                <a:lnTo>
                  <a:pt x="4432566" y="0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4520310" y="902317"/>
            <a:ext cx="0" cy="539750"/>
          </a:xfrm>
          <a:custGeom>
            <a:rect b="b" l="l" r="r" t="t"/>
            <a:pathLst>
              <a:path extrusionOk="0" h="539750" w="120000">
                <a:moveTo>
                  <a:pt x="0" y="539386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4520310" y="889617"/>
            <a:ext cx="0" cy="12700"/>
          </a:xfrm>
          <a:custGeom>
            <a:rect b="b" l="l" r="r" t="t"/>
            <a:pathLst>
              <a:path extrusionOk="0" h="12700" w="120000">
                <a:moveTo>
                  <a:pt x="0" y="1270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AFAF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4520310" y="876917"/>
            <a:ext cx="0" cy="12700"/>
          </a:xfrm>
          <a:custGeom>
            <a:rect b="b" l="l" r="r" t="t"/>
            <a:pathLst>
              <a:path extrusionOk="0" h="12700" w="120000">
                <a:moveTo>
                  <a:pt x="0" y="1270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4520310" y="864217"/>
            <a:ext cx="0" cy="12700"/>
          </a:xfrm>
          <a:custGeom>
            <a:rect b="b" l="l" r="r" t="t"/>
            <a:pathLst>
              <a:path extrusionOk="0" h="12700" w="120000">
                <a:moveTo>
                  <a:pt x="0" y="1270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39065" y="861695"/>
            <a:ext cx="4221480" cy="502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7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The Impact of National Science Foundation (NSF)</a:t>
            </a:r>
            <a:br>
              <a:rPr b="0" i="0" lang="en-US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Funding on Academic Output of Scholars</a:t>
            </a:r>
            <a:endParaRPr b="0" i="0"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type="title"/>
          </p:nvPr>
        </p:nvSpPr>
        <p:spPr>
          <a:xfrm>
            <a:off x="95300" y="59875"/>
            <a:ext cx="26748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K-means Clustering with TF-IDF 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83" name="Google Shape;183;p10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184" name="Google Shape;184;p10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pic>
        <p:nvPicPr>
          <p:cNvPr descr="A diagram of a cluster of circles&#10;&#10;Description automatically generated" id="185" name="Google Shape;18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058" y="448161"/>
            <a:ext cx="4133850" cy="266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>
            <p:ph type="title"/>
          </p:nvPr>
        </p:nvSpPr>
        <p:spPr>
          <a:xfrm>
            <a:off x="95300" y="59875"/>
            <a:ext cx="22068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 Clouds by Cluster</a:t>
            </a:r>
            <a:endParaRPr/>
          </a:p>
        </p:txBody>
      </p:sp>
      <p:sp>
        <p:nvSpPr>
          <p:cNvPr id="191" name="Google Shape;191;p11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95" name="Google Shape;195;p11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196" name="Google Shape;196;p11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pic>
        <p:nvPicPr>
          <p:cNvPr id="197" name="Google Shape;19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66" y="402201"/>
            <a:ext cx="2152650" cy="1392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words&#10;&#10;Description automatically generated" id="198" name="Google Shape;19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0463" y="402202"/>
            <a:ext cx="2152651" cy="1392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words&#10;&#10;Description automatically generated" id="199" name="Google Shape;19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066" y="1869051"/>
            <a:ext cx="2152650" cy="1392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words&#10;&#10;Description automatically generated" id="200" name="Google Shape;20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0463" y="1869051"/>
            <a:ext cx="2152651" cy="1392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>
            <p:ph type="title"/>
          </p:nvPr>
        </p:nvSpPr>
        <p:spPr>
          <a:xfrm>
            <a:off x="95300" y="59878"/>
            <a:ext cx="2514550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 Clouds by Cluster</a:t>
            </a:r>
            <a:endParaRPr/>
          </a:p>
        </p:txBody>
      </p:sp>
      <p:sp>
        <p:nvSpPr>
          <p:cNvPr id="206" name="Google Shape;206;p12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2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10" name="Google Shape;210;p12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211" name="Google Shape;211;p12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pic>
        <p:nvPicPr>
          <p:cNvPr descr="A close-up of words&#10;&#10;Description automatically generated" id="212" name="Google Shape;2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00" y="402201"/>
            <a:ext cx="2152650" cy="1392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words&#10;&#10;Description automatically generated" id="213" name="Google Shape;21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5107" y="402202"/>
            <a:ext cx="2152651" cy="1392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words&#10;&#10;Description automatically generated" id="214" name="Google Shape;21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00" y="1857325"/>
            <a:ext cx="2152650" cy="1392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words&#10;&#10;Description automatically generated" id="215" name="Google Shape;21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1209" y="1875254"/>
            <a:ext cx="2146549" cy="138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95300" y="52200"/>
            <a:ext cx="22527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Structural Topic Modeling</a:t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3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25" name="Google Shape;225;p13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226" name="Google Shape;226;p13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pic>
        <p:nvPicPr>
          <p:cNvPr descr="A graph showing trends in the year&#10;&#10;Description automatically generated with medium confidence" id="227" name="Google Shape;22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00" y="395422"/>
            <a:ext cx="2407170" cy="1440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showing trends over time&#10;&#10;Description automatically generated" id="228" name="Google Shape;22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91" y="1837082"/>
            <a:ext cx="2462745" cy="138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3"/>
          <p:cNvSpPr txBox="1"/>
          <p:nvPr/>
        </p:nvSpPr>
        <p:spPr>
          <a:xfrm>
            <a:off x="2457451" y="593776"/>
            <a:ext cx="205535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Proportions of words associated with Social Sciences and Environmental Studies in paper abstracts experienced a downward trend, while those associated with Biological Sciences and Experimental Studies experienced an upward trend.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/>
          <p:nvPr>
            <p:ph type="title"/>
          </p:nvPr>
        </p:nvSpPr>
        <p:spPr>
          <a:xfrm>
            <a:off x="95300" y="59875"/>
            <a:ext cx="19152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OLS Linear Regression</a:t>
            </a: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4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3074035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idx="12" type="sldNum"/>
          </p:nvPr>
        </p:nvSpPr>
        <p:spPr>
          <a:xfrm>
            <a:off x="4362450" y="3335091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39" name="Google Shape;239;p14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240" name="Google Shape;240;p14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sp>
        <p:nvSpPr>
          <p:cNvPr id="241" name="Google Shape;241;p14"/>
          <p:cNvSpPr txBox="1"/>
          <p:nvPr/>
        </p:nvSpPr>
        <p:spPr>
          <a:xfrm>
            <a:off x="316794" y="378445"/>
            <a:ext cx="426826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Dependent variables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number of publications (quantity)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citations of top three most cited papers (quality)</a:t>
            </a:r>
            <a:endParaRPr/>
          </a:p>
        </p:txBody>
      </p:sp>
      <p:sp>
        <p:nvSpPr>
          <p:cNvPr id="242" name="Google Shape;242;p14"/>
          <p:cNvSpPr txBox="1"/>
          <p:nvPr/>
        </p:nvSpPr>
        <p:spPr>
          <a:xfrm>
            <a:off x="316794" y="1096297"/>
            <a:ext cx="36576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Independent variables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natural log of award amount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award (binary encoding)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p14"/>
          <p:cNvSpPr txBox="1"/>
          <p:nvPr/>
        </p:nvSpPr>
        <p:spPr>
          <a:xfrm>
            <a:off x="316794" y="2303844"/>
            <a:ext cx="410389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Fixed effects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year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subfields based on k-means clustering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subfields based on structural topic modeling</a:t>
            </a:r>
            <a:endParaRPr/>
          </a:p>
        </p:txBody>
      </p:sp>
      <p:sp>
        <p:nvSpPr>
          <p:cNvPr id="244" name="Google Shape;244;p14"/>
          <p:cNvSpPr txBox="1"/>
          <p:nvPr/>
        </p:nvSpPr>
        <p:spPr>
          <a:xfrm>
            <a:off x="316794" y="1788794"/>
            <a:ext cx="4191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Control variables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h-index &amp; total citations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"/>
          <p:cNvSpPr txBox="1"/>
          <p:nvPr>
            <p:ph type="title"/>
          </p:nvPr>
        </p:nvSpPr>
        <p:spPr>
          <a:xfrm>
            <a:off x="95300" y="59878"/>
            <a:ext cx="2666950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OLS Linear Regression (baseline)</a:t>
            </a: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3074035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 txBox="1"/>
          <p:nvPr>
            <p:ph idx="12" type="sldNum"/>
          </p:nvPr>
        </p:nvSpPr>
        <p:spPr>
          <a:xfrm>
            <a:off x="4362450" y="3335091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graphicFrame>
        <p:nvGraphicFramePr>
          <p:cNvPr id="254" name="Google Shape;254;p15"/>
          <p:cNvGraphicFramePr/>
          <p:nvPr/>
        </p:nvGraphicFramePr>
        <p:xfrm>
          <a:off x="171450" y="7398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{F2D3A0E4-DA85-4B7F-A9F5-383879E22AC0}</a:tableStyleId>
              </a:tblPr>
              <a:tblGrid>
                <a:gridCol w="990600"/>
                <a:gridCol w="762000"/>
                <a:gridCol w="838200"/>
                <a:gridCol w="838200"/>
                <a:gridCol w="720100"/>
              </a:tblGrid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Times New Roman"/>
                        <a:buNone/>
                      </a:pPr>
                      <a:r>
                        <a:rPr b="0" lang="en-US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ln(award amount)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0.0909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-1.689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(0.00997)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(0.413)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h-index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0.143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0.144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(0.00565)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(1.106)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(0.00564)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(1.106)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citations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0.000522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0.104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0.000522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0.104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(0.000185)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(0.0405)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(0.000184)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(0.0405)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award(binary)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1.086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-20.18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(0.149)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(4.646)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constant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-0.0455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36.09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-0.0590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36.33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(0.136)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(20.87)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(0.125)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(20.90)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endParaRPr b="0" i="1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20113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19511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20113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19511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i="1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adj. </a:t>
                      </a: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15"/>
          <p:cNvSpPr txBox="1"/>
          <p:nvPr/>
        </p:nvSpPr>
        <p:spPr>
          <a:xfrm>
            <a:off x="95250" y="2720975"/>
            <a:ext cx="2080895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errors in parentheses</a:t>
            </a:r>
            <a:endParaRPr b="0" baseline="30000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0.1, </a:t>
            </a: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0.05, </a:t>
            </a: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0.01</a:t>
            </a:r>
            <a:endParaRPr b="0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1773974" y="507134"/>
            <a:ext cx="1060018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Regression</a:t>
            </a:r>
            <a:endParaRPr/>
          </a:p>
        </p:txBody>
      </p:sp>
      <p:sp>
        <p:nvSpPr>
          <p:cNvPr id="257" name="Google Shape;257;p15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258" name="Google Shape;258;p15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>
            <p:ph type="title"/>
          </p:nvPr>
        </p:nvSpPr>
        <p:spPr>
          <a:xfrm>
            <a:off x="95300" y="59878"/>
            <a:ext cx="2895550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OLS Linear Regression (panel data)</a:t>
            </a:r>
            <a:endParaRPr/>
          </a:p>
        </p:txBody>
      </p:sp>
      <p:sp>
        <p:nvSpPr>
          <p:cNvPr id="264" name="Google Shape;264;p16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6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6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graphicFrame>
        <p:nvGraphicFramePr>
          <p:cNvPr id="268" name="Google Shape;268;p16"/>
          <p:cNvGraphicFramePr/>
          <p:nvPr/>
        </p:nvGraphicFramePr>
        <p:xfrm>
          <a:off x="171450" y="7398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{F2D3A0E4-DA85-4B7F-A9F5-383879E22AC0}</a:tableStyleId>
              </a:tblPr>
              <a:tblGrid>
                <a:gridCol w="914400"/>
                <a:gridCol w="762000"/>
                <a:gridCol w="838200"/>
                <a:gridCol w="838200"/>
                <a:gridCol w="796300"/>
              </a:tblGrid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Times New Roman"/>
                        <a:buNone/>
                      </a:pPr>
                      <a:r>
                        <a:rPr b="0" lang="en-US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ln(award amount)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0.0961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-0.0108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(0.0126)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(0.377)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h-index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0.142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-0.0970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0.142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-0.0951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(0.00599)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(1.129)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(0.00599)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(1.129)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citations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0.000558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0.114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0.000555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0.114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(0.000187)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(0.0410)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(0.000187)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(0.0410)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award(binary)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1.135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-1.280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(0.183)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(4.143)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constant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-0.113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83.94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-0.134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84.00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(0.183)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(27.70)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(0.181)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(27.70)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endParaRPr b="0" i="1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20113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19511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20113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19511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i="1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adj. </a:t>
                      </a: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16"/>
          <p:cNvSpPr txBox="1"/>
          <p:nvPr/>
        </p:nvSpPr>
        <p:spPr>
          <a:xfrm>
            <a:off x="95250" y="2720975"/>
            <a:ext cx="2080895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errors in parentheses</a:t>
            </a:r>
            <a:endParaRPr b="0" baseline="30000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0.1, </a:t>
            </a: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0.05, </a:t>
            </a: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0.01</a:t>
            </a:r>
            <a:endParaRPr b="0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1690573" y="486485"/>
            <a:ext cx="122682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Panel Data</a:t>
            </a:r>
            <a:endParaRPr/>
          </a:p>
        </p:txBody>
      </p:sp>
      <p:sp>
        <p:nvSpPr>
          <p:cNvPr id="271" name="Google Shape;271;p16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272" name="Google Shape;272;p16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 txBox="1"/>
          <p:nvPr>
            <p:ph type="title"/>
          </p:nvPr>
        </p:nvSpPr>
        <p:spPr>
          <a:xfrm>
            <a:off x="95300" y="59878"/>
            <a:ext cx="3733750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OLS Linear Regression (k-means clustering)</a:t>
            </a: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7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82" name="Google Shape;282;p17"/>
          <p:cNvSpPr txBox="1"/>
          <p:nvPr/>
        </p:nvSpPr>
        <p:spPr>
          <a:xfrm>
            <a:off x="99695" y="2844800"/>
            <a:ext cx="2080895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errors in parentheses</a:t>
            </a:r>
            <a:endParaRPr b="0" baseline="30000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0.1, </a:t>
            </a: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0.05, </a:t>
            </a: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0.01</a:t>
            </a:r>
            <a:endParaRPr b="0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17"/>
          <p:cNvSpPr txBox="1"/>
          <p:nvPr/>
        </p:nvSpPr>
        <p:spPr>
          <a:xfrm>
            <a:off x="1251210" y="434313"/>
            <a:ext cx="1989570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Panel with K-means Clustering Subfields</a:t>
            </a:r>
            <a:endParaRPr/>
          </a:p>
        </p:txBody>
      </p:sp>
      <p:graphicFrame>
        <p:nvGraphicFramePr>
          <p:cNvPr id="284" name="Google Shape;284;p17"/>
          <p:cNvGraphicFramePr/>
          <p:nvPr/>
        </p:nvGraphicFramePr>
        <p:xfrm>
          <a:off x="171450" y="7398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{F2D3A0E4-DA85-4B7F-A9F5-383879E22AC0}</a:tableStyleId>
              </a:tblPr>
              <a:tblGrid>
                <a:gridCol w="767725"/>
                <a:gridCol w="800100"/>
                <a:gridCol w="860425"/>
                <a:gridCol w="860425"/>
                <a:gridCol w="860425"/>
              </a:tblGrid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Times New Roman"/>
                        <a:buNone/>
                      </a:pPr>
                      <a:r>
                        <a:rPr b="0" lang="en-US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ln(award)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0.102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0.176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(0.0135)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(0.379)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h-index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0.146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1.388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0.146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1.390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(0.00733)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(0.459)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(0.00737)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(0.458)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citations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0.000170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0.0576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0.000172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0.0576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(0.000222)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(0.0191)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(0.000223)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(0.0191)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award(binary)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1.206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(0.196)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(4.084)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subfield_1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constant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-0.451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39.85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-0.483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39.90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(0.194)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(11.42)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(0.192)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(11.38)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endParaRPr b="0" i="1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18972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18405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18972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18405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i="1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0.088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adj. </a:t>
                      </a: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5" name="Google Shape;285;p17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286" name="Google Shape;286;p17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>
            <p:ph type="title"/>
          </p:nvPr>
        </p:nvSpPr>
        <p:spPr>
          <a:xfrm>
            <a:off x="95300" y="59878"/>
            <a:ext cx="4038550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OLS Linear Regression (structural topic modeling)</a:t>
            </a: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8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8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96" name="Google Shape;296;p18"/>
          <p:cNvSpPr txBox="1"/>
          <p:nvPr/>
        </p:nvSpPr>
        <p:spPr>
          <a:xfrm>
            <a:off x="1139307" y="421437"/>
            <a:ext cx="2329352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Panel with Structural Topic Modeling Subfields</a:t>
            </a:r>
            <a:endParaRPr/>
          </a:p>
        </p:txBody>
      </p:sp>
      <p:graphicFrame>
        <p:nvGraphicFramePr>
          <p:cNvPr id="297" name="Google Shape;297;p18"/>
          <p:cNvGraphicFramePr/>
          <p:nvPr/>
        </p:nvGraphicFramePr>
        <p:xfrm>
          <a:off x="171450" y="7398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{F2D3A0E4-DA85-4B7F-A9F5-383879E22AC0}</a:tableStyleId>
              </a:tblPr>
              <a:tblGrid>
                <a:gridCol w="914400"/>
                <a:gridCol w="762000"/>
                <a:gridCol w="838200"/>
                <a:gridCol w="914400"/>
                <a:gridCol w="720100"/>
              </a:tblGrid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Times New Roman"/>
                        <a:buNone/>
                      </a:pPr>
                      <a:r>
                        <a:rPr b="0" lang="en-US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quality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ln(award amount)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0.104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(0.0131)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(0.381)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h-index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0.153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1.337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0.153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1.339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(0.00625)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(0.495)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(0.00627)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(0.493)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citations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0.0000459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0.0581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0.0000439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0.0581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(0.000218)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(0.0196)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(0.000218)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(0.0196)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award(binary)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1.212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0.404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(0.187)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(4.155)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subfield_2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controlled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constant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0.0777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36.48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0.0416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36.49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***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(0.423)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(12.54)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(0.417)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(12.48)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endParaRPr b="0" i="1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18972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18405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18972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18405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i="1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adj. </a:t>
                      </a:r>
                      <a:r>
                        <a:rPr b="0" i="1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0.116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8" name="Google Shape;298;p18"/>
          <p:cNvSpPr txBox="1"/>
          <p:nvPr/>
        </p:nvSpPr>
        <p:spPr>
          <a:xfrm>
            <a:off x="99695" y="2844800"/>
            <a:ext cx="2080895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errors in parentheses</a:t>
            </a:r>
            <a:endParaRPr b="0" baseline="30000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0.1, </a:t>
            </a: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0.05, </a:t>
            </a:r>
            <a:r>
              <a:rPr b="0" baseline="3000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***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0.01</a:t>
            </a:r>
            <a:endParaRPr b="0"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8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300" name="Google Shape;300;p18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d8c1f1ef0_1_7"/>
          <p:cNvSpPr txBox="1"/>
          <p:nvPr>
            <p:ph type="title"/>
          </p:nvPr>
        </p:nvSpPr>
        <p:spPr>
          <a:xfrm>
            <a:off x="95300" y="59878"/>
            <a:ext cx="4038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06" name="Google Shape;306;g2bd8c1f1ef0_1_7"/>
          <p:cNvSpPr/>
          <p:nvPr/>
        </p:nvSpPr>
        <p:spPr>
          <a:xfrm>
            <a:off x="0" y="3346348"/>
            <a:ext cx="1536065" cy="109854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bd8c1f1ef0_1_7"/>
          <p:cNvSpPr/>
          <p:nvPr/>
        </p:nvSpPr>
        <p:spPr>
          <a:xfrm>
            <a:off x="1535976" y="3346348"/>
            <a:ext cx="1536064" cy="109854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bd8c1f1ef0_1_7"/>
          <p:cNvSpPr/>
          <p:nvPr/>
        </p:nvSpPr>
        <p:spPr>
          <a:xfrm>
            <a:off x="3071952" y="3346348"/>
            <a:ext cx="1536064" cy="109854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bd8c1f1ef0_1_7"/>
          <p:cNvSpPr txBox="1"/>
          <p:nvPr>
            <p:ph idx="12" type="sldNum"/>
          </p:nvPr>
        </p:nvSpPr>
        <p:spPr>
          <a:xfrm>
            <a:off x="4367174" y="3332179"/>
            <a:ext cx="1860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310" name="Google Shape;310;g2bd8c1f1ef0_1_7"/>
          <p:cNvSpPr txBox="1"/>
          <p:nvPr>
            <p:ph idx="11" type="ftr"/>
          </p:nvPr>
        </p:nvSpPr>
        <p:spPr>
          <a:xfrm>
            <a:off x="99669" y="3321949"/>
            <a:ext cx="13374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311" name="Google Shape;311;g2bd8c1f1ef0_1_7"/>
          <p:cNvSpPr txBox="1"/>
          <p:nvPr/>
        </p:nvSpPr>
        <p:spPr>
          <a:xfrm>
            <a:off x="1928698" y="3321949"/>
            <a:ext cx="7506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sp>
        <p:nvSpPr>
          <p:cNvPr id="312" name="Google Shape;312;g2bd8c1f1ef0_1_7"/>
          <p:cNvSpPr txBox="1"/>
          <p:nvPr/>
        </p:nvSpPr>
        <p:spPr>
          <a:xfrm>
            <a:off x="163200" y="892475"/>
            <a:ext cx="42837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●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Biological Sciences are more likely to be awarded funding than Social Sciences.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●"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Funding, and higher amount of funding have significant effects on the quantity but not quality of academic output of scholars.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78" name="Google Shape;78;p2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79" name="Google Shape;79;p2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sp>
        <p:nvSpPr>
          <p:cNvPr id="80" name="Google Shape;80;p2"/>
          <p:cNvSpPr txBox="1"/>
          <p:nvPr>
            <p:ph type="title"/>
          </p:nvPr>
        </p:nvSpPr>
        <p:spPr>
          <a:xfrm>
            <a:off x="735596" y="1820222"/>
            <a:ext cx="335688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Does funding or higher amount of funding increase the quantity or quality of academic output of scholars? </a:t>
            </a: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95300" y="59875"/>
            <a:ext cx="19689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Research Questions</a:t>
            </a:r>
            <a:endParaRPr b="0" i="0"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642653" y="687096"/>
            <a:ext cx="35427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Which academic disciplines are more likely to be awarded funding?  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91" name="Google Shape;91;p3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92" name="Google Shape;92;p3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sp>
        <p:nvSpPr>
          <p:cNvPr id="93" name="Google Shape;93;p3"/>
          <p:cNvSpPr txBox="1"/>
          <p:nvPr>
            <p:ph type="title"/>
          </p:nvPr>
        </p:nvSpPr>
        <p:spPr>
          <a:xfrm>
            <a:off x="633958" y="1730375"/>
            <a:ext cx="334005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Both funding and higher amount of funding lead to higher quantity and quality of academic output. 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95300" y="59878"/>
            <a:ext cx="1397000" cy="232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Hypotheses</a:t>
            </a:r>
            <a:endParaRPr b="0" i="0"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633958" y="739775"/>
            <a:ext cx="334005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Biological Sciences are more likely to be awarded funding than Social Sciences. </a:t>
            </a:r>
            <a:br>
              <a:rPr b="0"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04" name="Google Shape;104;p4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889126" y="458403"/>
            <a:ext cx="332092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National Science Foundation: downloaded award records from 2011 to 2020 from the official website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95300" y="59878"/>
            <a:ext cx="1337310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Data Collection</a:t>
            </a:r>
            <a:endParaRPr b="0" i="0"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884246" y="1287655"/>
            <a:ext cx="34918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Google Scholar: scraped academic backgrounds and achievements based on names and emails of award receivers</a:t>
            </a:r>
            <a:endParaRPr b="0" i="0"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884246" y="2154407"/>
            <a:ext cx="342325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Academic Journal Sites: dynamically scraped abstracts of papers published within a three-year period both before and after the funding based on Google Scholar pages</a:t>
            </a:r>
            <a:endParaRPr b="0" i="0"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95300" y="59878"/>
            <a:ext cx="1981150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Descriptive Statistics</a:t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graphicFrame>
        <p:nvGraphicFramePr>
          <p:cNvPr id="119" name="Google Shape;119;p5"/>
          <p:cNvGraphicFramePr/>
          <p:nvPr/>
        </p:nvGraphicFramePr>
        <p:xfrm>
          <a:off x="20320" y="7899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{F2D3A0E4-DA85-4B7F-A9F5-383879E22AC0}</a:tableStyleId>
              </a:tblPr>
              <a:tblGrid>
                <a:gridCol w="878200"/>
                <a:gridCol w="440700"/>
                <a:gridCol w="641350"/>
                <a:gridCol w="713100"/>
                <a:gridCol w="600075"/>
                <a:gridCol w="564525"/>
                <a:gridCol w="659775"/>
              </a:tblGrid>
              <a:tr h="22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Variable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SD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20640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2015.5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2.872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2011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2015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award amount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20640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1.30e+05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2.70e+05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3.24e+06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ln(award amount)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20640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5.280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5.974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14.990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award(binary)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20640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0.444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0.497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citations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20640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8797.634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17447.221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3902.5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3.62e+05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h-index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20640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33.613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22.731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citations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20113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476.106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965.345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24631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publications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20640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5.472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10.209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1129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citations of top 3 cited papers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20004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84.654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305.650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b="0"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Times New Roman"/>
                        <a:buNone/>
                      </a:pPr>
                      <a:r>
                        <a:rPr lang="en-US" sz="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22244</a:t>
                      </a:r>
                      <a:endParaRPr b="0"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" name="Google Shape;120;p5"/>
          <p:cNvSpPr txBox="1"/>
          <p:nvPr/>
        </p:nvSpPr>
        <p:spPr>
          <a:xfrm>
            <a:off x="1733550" y="446522"/>
            <a:ext cx="114300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</a:t>
            </a:r>
            <a:endParaRPr/>
          </a:p>
        </p:txBody>
      </p:sp>
      <p:sp>
        <p:nvSpPr>
          <p:cNvPr id="121" name="Google Shape;121;p5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>
            <p:ph type="title"/>
          </p:nvPr>
        </p:nvSpPr>
        <p:spPr>
          <a:xfrm>
            <a:off x="95300" y="59878"/>
            <a:ext cx="2438350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Award Distribution by Amount</a:t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33" name="Google Shape;133;p6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134" name="Google Shape;134;p6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pic>
        <p:nvPicPr>
          <p:cNvPr descr="A graph of a number of blue and black bars&#10;&#10;Description automatically generated"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358" y="629684"/>
            <a:ext cx="3905250" cy="245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type="title"/>
          </p:nvPr>
        </p:nvSpPr>
        <p:spPr>
          <a:xfrm>
            <a:off x="95300" y="59878"/>
            <a:ext cx="2583968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Average Award Amount by Year</a:t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46" name="Google Shape;146;p7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147" name="Google Shape;147;p7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pic>
        <p:nvPicPr>
          <p:cNvPr descr="A graph with a line&#10;&#10;Description automatically generated"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877" y="401881"/>
            <a:ext cx="3846212" cy="285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95300" y="59878"/>
            <a:ext cx="3733750" cy="23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Average Yearly Citation Before and After Award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59" name="Google Shape;159;p8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160" name="Google Shape;160;p8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pic>
        <p:nvPicPr>
          <p:cNvPr descr="A graph showing the average year of citation&#10;&#10;Description automatically generated with medium confidence" id="161" name="Google Shape;1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108" y="421427"/>
            <a:ext cx="3733750" cy="279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95300" y="59875"/>
            <a:ext cx="16773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Interests</a:t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0" y="3346348"/>
            <a:ext cx="1536065" cy="109855"/>
          </a:xfrm>
          <a:custGeom>
            <a:rect b="b" l="l" r="r" t="t"/>
            <a:pathLst>
              <a:path extrusionOk="0" h="109854" w="1536065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7349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1535976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90463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3071952" y="3346348"/>
            <a:ext cx="1536065" cy="109855"/>
          </a:xfrm>
          <a:custGeom>
            <a:rect b="b" l="l" r="r" t="t"/>
            <a:pathLst>
              <a:path extrusionOk="0" h="109854" w="153606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E32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>
            <p:ph idx="12" type="sldNum"/>
          </p:nvPr>
        </p:nvSpPr>
        <p:spPr>
          <a:xfrm>
            <a:off x="4367174" y="3332179"/>
            <a:ext cx="186054" cy="11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125">
            <a:spAutoFit/>
          </a:bodyPr>
          <a:lstStyle/>
          <a:p>
            <a:pPr indent="0" lvl="0" marL="25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71" name="Google Shape;171;p9"/>
          <p:cNvSpPr txBox="1"/>
          <p:nvPr>
            <p:ph idx="11" type="ftr"/>
          </p:nvPr>
        </p:nvSpPr>
        <p:spPr>
          <a:xfrm>
            <a:off x="99669" y="3321949"/>
            <a:ext cx="133731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SCRAPERS</a:t>
            </a: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1928698" y="3321949"/>
            <a:ext cx="750570" cy="11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MACS 30122</a:t>
            </a:r>
            <a:endParaRPr/>
          </a:p>
        </p:txBody>
      </p:sp>
      <p:pic>
        <p:nvPicPr>
          <p:cNvPr descr="A close-up of words&#10;&#10;Description automatically generated" id="173" name="Google Shape;17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25" y="511175"/>
            <a:ext cx="4286250" cy="270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2024-02-25T21:09:00Z</dcterms:created>
  <dc:creator>YOUR NAME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2023-09-26T06:00:00Z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2024-02-24T06:00:00Z</vt:filetime>
  </property>
  <property fmtid="{D5CDD505-2E9C-101B-9397-08002B2CF9AE}" pid="5" name="ICV">
    <vt:lpwstr>A1E2DD9827A14B1C81C9DC76A807E8A8_12</vt:lpwstr>
  </property>
  <property fmtid="{D5CDD505-2E9C-101B-9397-08002B2CF9AE}" pid="6" name="KSOProductBuildVer">
    <vt:lpwstr>2052-12.1.0.16250</vt:lpwstr>
  </property>
</Properties>
</file>